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6858000" cy="9906000" type="A4"/>
  <p:notesSz cx="9144000" cy="6858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aloni" initials="S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729"/>
  </p:normalViewPr>
  <p:slideViewPr>
    <p:cSldViewPr snapToGrid="0" snapToObjects="1">
      <p:cViewPr>
        <p:scale>
          <a:sx n="150" d="100"/>
          <a:sy n="150" d="100"/>
        </p:scale>
        <p:origin x="1600" y="128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8-01-30T23:04:52.333" idx="2">
    <p:pos x="3962" y="5336"/>
    <p:text>an extra attempt or extra attempts?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962400" cy="344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5179484" y="0"/>
            <a:ext cx="3962400" cy="344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3770313" y="857250"/>
            <a:ext cx="1603375" cy="23145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6513910"/>
            <a:ext cx="3962400" cy="344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3770313" y="857250"/>
            <a:ext cx="1603375" cy="23145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Shape 87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3770313" y="857250"/>
            <a:ext cx="1603375" cy="23145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3770313" y="857250"/>
            <a:ext cx="1603375" cy="23145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Shape 116"/>
          <p:cNvSpPr>
            <a:spLocks noGrp="1" noRot="1" noChangeAspect="1"/>
          </p:cNvSpPr>
          <p:nvPr>
            <p:ph type="sldImg" idx="2"/>
          </p:nvPr>
        </p:nvSpPr>
        <p:spPr>
          <a:xfrm>
            <a:off x="3770313" y="857250"/>
            <a:ext cx="1603375" cy="23145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Shape 124"/>
          <p:cNvSpPr>
            <a:spLocks noGrp="1" noRot="1" noChangeAspect="1"/>
          </p:cNvSpPr>
          <p:nvPr>
            <p:ph type="sldImg" idx="2"/>
          </p:nvPr>
        </p:nvSpPr>
        <p:spPr>
          <a:xfrm>
            <a:off x="3770313" y="857250"/>
            <a:ext cx="1603375" cy="23145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3770313" y="857250"/>
            <a:ext cx="1603375" cy="23145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3770313" y="857250"/>
            <a:ext cx="1603375" cy="23145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Shape 150"/>
          <p:cNvSpPr>
            <a:spLocks noGrp="1" noRot="1" noChangeAspect="1"/>
          </p:cNvSpPr>
          <p:nvPr>
            <p:ph type="sldImg" idx="2"/>
          </p:nvPr>
        </p:nvSpPr>
        <p:spPr>
          <a:xfrm>
            <a:off x="3770313" y="857250"/>
            <a:ext cx="1603375" cy="23145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 rot="5400000">
            <a:off x="286367" y="2822135"/>
            <a:ext cx="6285266" cy="5915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 rot="5400000">
            <a:off x="1449696" y="3985464"/>
            <a:ext cx="8394877" cy="1478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 rot="5400000">
            <a:off x="-1550679" y="2549570"/>
            <a:ext cx="8394877" cy="4350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Font typeface="Arial"/>
              <a:buNone/>
              <a:defRPr sz="13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471488" y="2637014"/>
            <a:ext cx="2914650" cy="6285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2"/>
          </p:nvPr>
        </p:nvSpPr>
        <p:spPr>
          <a:xfrm>
            <a:off x="3471863" y="2637014"/>
            <a:ext cx="2914650" cy="6285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35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2"/>
          </p:nvPr>
        </p:nvSpPr>
        <p:spPr>
          <a:xfrm>
            <a:off x="472381" y="3618442"/>
            <a:ext cx="2901255" cy="5322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3"/>
          </p:nvPr>
        </p:nvSpPr>
        <p:spPr>
          <a:xfrm>
            <a:off x="3471863" y="2428347"/>
            <a:ext cx="2915543" cy="1190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35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4"/>
          </p:nvPr>
        </p:nvSpPr>
        <p:spPr>
          <a:xfrm>
            <a:off x="3471863" y="3618442"/>
            <a:ext cx="2915543" cy="5322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2915543" y="1426283"/>
            <a:ext cx="3471863" cy="70396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19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2"/>
          </p:nvPr>
        </p:nvSpPr>
        <p:spPr>
          <a:xfrm>
            <a:off x="472381" y="2971800"/>
            <a:ext cx="2211884" cy="5505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7" name="Shape 67"/>
          <p:cNvSpPr>
            <a:spLocks noGrp="1"/>
          </p:cNvSpPr>
          <p:nvPr>
            <p:ph type="pic" idx="2"/>
          </p:nvPr>
        </p:nvSpPr>
        <p:spPr>
          <a:xfrm>
            <a:off x="2915543" y="1426283"/>
            <a:ext cx="3471863" cy="70396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472381" y="2971800"/>
            <a:ext cx="2211884" cy="5505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Shape 8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-12973"/>
            <a:ext cx="6957391" cy="10062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endParaRPr sz="3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5" name="Shape 9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-26504" y="-13248"/>
            <a:ext cx="7008406" cy="9919248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Shape 96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 sz="9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Shape 97"/>
          <p:cNvSpPr txBox="1"/>
          <p:nvPr/>
        </p:nvSpPr>
        <p:spPr>
          <a:xfrm>
            <a:off x="374613" y="1189660"/>
            <a:ext cx="6011900" cy="45550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Overview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Blockchain Technology is more than a technology which is emerging</a:t>
            </a:r>
            <a:r>
              <a:rPr lang="en-US" sz="1100" dirty="0">
                <a:solidFill>
                  <a:srgbClr val="FF0000"/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  <a:r>
              <a:rPr lang="en-US" sz="1100" dirty="0">
                <a:solidFill>
                  <a:schemeClr val="tx1"/>
                </a:solidFill>
                <a:latin typeface="Times"/>
                <a:ea typeface="Times"/>
                <a:cs typeface="Times"/>
                <a:sym typeface="Times"/>
              </a:rPr>
              <a:t>rapidly</a:t>
            </a:r>
            <a:r>
              <a:rPr lang="en-US" sz="1100" dirty="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 and has a vast scope in the </a:t>
            </a:r>
            <a:r>
              <a:rPr lang="en-US" sz="1100" dirty="0">
                <a:solidFill>
                  <a:schemeClr val="tx1"/>
                </a:solidFill>
                <a:latin typeface="Times"/>
                <a:ea typeface="Times"/>
                <a:cs typeface="Times"/>
                <a:sym typeface="Times"/>
              </a:rPr>
              <a:t>near</a:t>
            </a:r>
            <a:r>
              <a:rPr lang="en-US" sz="1100" dirty="0">
                <a:solidFill>
                  <a:srgbClr val="FF0000"/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  <a:r>
              <a:rPr lang="en-US" sz="1100" dirty="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future. Blockchain acts as a financial network, software, distributed ledger, etc. in multiple ways. Owing to this multitude of benefits and features,</a:t>
            </a:r>
            <a:r>
              <a:rPr lang="en-US" sz="1100" dirty="0">
                <a:solidFill>
                  <a:srgbClr val="FF0000"/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  <a:r>
              <a:rPr lang="en-US" sz="1100" dirty="0">
                <a:solidFill>
                  <a:schemeClr val="tx1"/>
                </a:solidFill>
                <a:latin typeface="Times"/>
                <a:ea typeface="Times"/>
                <a:cs typeface="Times"/>
                <a:sym typeface="Times"/>
              </a:rPr>
              <a:t>plethora of</a:t>
            </a:r>
            <a:r>
              <a:rPr lang="en-US" sz="1100" dirty="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 companies are now shifting </a:t>
            </a:r>
            <a:r>
              <a:rPr lang="en-US" sz="1100" dirty="0">
                <a:solidFill>
                  <a:schemeClr val="tx1"/>
                </a:solidFill>
                <a:latin typeface="Times"/>
                <a:ea typeface="Times"/>
                <a:cs typeface="Times"/>
                <a:sym typeface="Times"/>
              </a:rPr>
              <a:t>from a</a:t>
            </a:r>
            <a:r>
              <a:rPr lang="en-US" sz="1100" dirty="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 centralized and traditional working systems to this trending and futuristic technology</a:t>
            </a:r>
            <a:r>
              <a:rPr lang="en-US" sz="1100" dirty="0">
                <a:solidFill>
                  <a:srgbClr val="FF0000"/>
                </a:solidFill>
                <a:latin typeface="Times"/>
                <a:ea typeface="Times"/>
                <a:cs typeface="Times"/>
                <a:sym typeface="Times"/>
              </a:rPr>
              <a:t>,</a:t>
            </a:r>
            <a:r>
              <a:rPr lang="en-US" sz="1100" dirty="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 “Blockchain”.</a:t>
            </a:r>
            <a:endParaRPr dirty="0"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Blockchain Council creates an environment and </a:t>
            </a:r>
            <a:r>
              <a:rPr lang="en-US" sz="1100" dirty="0">
                <a:solidFill>
                  <a:schemeClr val="tx1"/>
                </a:solidFill>
                <a:latin typeface="Times"/>
                <a:ea typeface="Times"/>
                <a:cs typeface="Times"/>
                <a:sym typeface="Times"/>
              </a:rPr>
              <a:t>raises</a:t>
            </a:r>
            <a:r>
              <a:rPr lang="en-US" sz="1100" dirty="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 awareness among businesses, enterprises, developers, and society by educating them in the Blockchain space. We are a private de-facto organization working individually and proliferating Blockchain Technology globally.</a:t>
            </a:r>
            <a:endParaRPr dirty="0"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8" name="Shape 98"/>
          <p:cNvGrpSpPr/>
          <p:nvPr/>
        </p:nvGrpSpPr>
        <p:grpSpPr>
          <a:xfrm>
            <a:off x="453802" y="1852311"/>
            <a:ext cx="5935165" cy="1333015"/>
            <a:chOff x="453802" y="1750461"/>
            <a:chExt cx="5935165" cy="1333015"/>
          </a:xfrm>
        </p:grpSpPr>
        <p:pic>
          <p:nvPicPr>
            <p:cNvPr id="99" name="Shape 99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53802" y="1800412"/>
              <a:ext cx="3424029" cy="109543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0" name="Shape 100"/>
            <p:cNvSpPr txBox="1"/>
            <p:nvPr/>
          </p:nvSpPr>
          <p:spPr>
            <a:xfrm>
              <a:off x="3985846" y="1750461"/>
              <a:ext cx="2403121" cy="133301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lvl="0"/>
              <a:r>
                <a:rPr lang="en-US" sz="1100" dirty="0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Blockchain Council is an authoritative group of subject experts and enthusiasts who are evangelizing the Blockchain Research and Development, Use Cases and Products, along with the knowledge required for a better world.</a:t>
              </a:r>
              <a:endParaRPr dirty="0"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 dirty="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</p:grpSp>
      <p:pic>
        <p:nvPicPr>
          <p:cNvPr id="101" name="Shape 10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3805" y="5368707"/>
            <a:ext cx="964020" cy="986896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02" name="Shape 10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53805" y="7386125"/>
            <a:ext cx="964020" cy="986896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03" name="Shape 103"/>
          <p:cNvSpPr/>
          <p:nvPr/>
        </p:nvSpPr>
        <p:spPr>
          <a:xfrm>
            <a:off x="1521322" y="5617659"/>
            <a:ext cx="4865191" cy="1234791"/>
          </a:xfrm>
          <a:prstGeom prst="rect">
            <a:avLst/>
          </a:prstGeom>
          <a:solidFill>
            <a:srgbClr val="F2F2F2">
              <a:alpha val="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 err="1">
                <a:solidFill>
                  <a:srgbClr val="2E75B5"/>
                </a:solidFill>
                <a:latin typeface="Times"/>
                <a:ea typeface="Times"/>
                <a:cs typeface="Times"/>
                <a:sym typeface="Times"/>
              </a:rPr>
              <a:t>Toshendra</a:t>
            </a:r>
            <a:r>
              <a:rPr lang="en-US" sz="1200" b="1" dirty="0">
                <a:solidFill>
                  <a:srgbClr val="2E75B5"/>
                </a:solidFill>
                <a:latin typeface="Times"/>
                <a:ea typeface="Times"/>
                <a:cs typeface="Times"/>
                <a:sym typeface="Times"/>
              </a:rPr>
              <a:t> Sharma </a:t>
            </a:r>
            <a:r>
              <a:rPr lang="en-US" sz="1200" b="1" dirty="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( Founder &amp; CEO )</a:t>
            </a:r>
            <a:endParaRPr sz="1200" b="1" dirty="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marL="0" marR="0" lvl="0" indent="0" algn="just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A Blockchain Researcher, Developer &amp; Consultant. Founded </a:t>
            </a:r>
            <a:r>
              <a:rPr lang="en-US" sz="1100" dirty="0" err="1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Allchains</a:t>
            </a:r>
            <a:r>
              <a:rPr lang="en-US" sz="1100" dirty="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, Blockchain-as-a-Service Company. He earlier founded SaaS-based mobile application security company </a:t>
            </a:r>
            <a:r>
              <a:rPr lang="en-US" sz="1100" dirty="0" err="1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Wegilant</a:t>
            </a:r>
            <a:r>
              <a:rPr lang="en-US" sz="1100" dirty="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 (</a:t>
            </a:r>
            <a:r>
              <a:rPr lang="en-US" sz="1100" dirty="0" err="1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Appvigil</a:t>
            </a:r>
            <a:r>
              <a:rPr lang="en-US" sz="1100" dirty="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). He is very passionate about new technologies like Blockchain, IOT, Application Security, AI, etc. </a:t>
            </a:r>
            <a:r>
              <a:rPr lang="en-US" sz="1100" dirty="0">
                <a:solidFill>
                  <a:schemeClr val="tx1"/>
                </a:solidFill>
                <a:latin typeface="Times"/>
                <a:ea typeface="Times"/>
                <a:cs typeface="Times"/>
                <a:sym typeface="Times"/>
              </a:rPr>
              <a:t>He has been featured in</a:t>
            </a:r>
            <a:r>
              <a:rPr lang="en-US" sz="1100" dirty="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 Forbes 30 Under 30 list of 2016</a:t>
            </a:r>
            <a:r>
              <a:rPr lang="en-US" sz="1100" dirty="0">
                <a:solidFill>
                  <a:srgbClr val="FF0000"/>
                </a:solidFill>
                <a:latin typeface="Times"/>
                <a:ea typeface="Times"/>
                <a:cs typeface="Times"/>
                <a:sym typeface="Times"/>
              </a:rPr>
              <a:t>,</a:t>
            </a:r>
            <a:r>
              <a:rPr lang="en-US" sz="1100" dirty="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 in </a:t>
            </a:r>
            <a:r>
              <a:rPr lang="en-US" sz="1100" strike="noStrike" dirty="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Technology</a:t>
            </a:r>
            <a:r>
              <a:rPr lang="en-US" sz="1100" dirty="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.</a:t>
            </a:r>
            <a:endParaRPr dirty="0"/>
          </a:p>
          <a:p>
            <a:pPr marL="0" marR="0" lvl="0" indent="0" algn="just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He is a well-known instructor &amp; speaker in </a:t>
            </a:r>
            <a:r>
              <a:rPr lang="en-US" sz="1100" dirty="0">
                <a:solidFill>
                  <a:schemeClr val="tx1"/>
                </a:solidFill>
                <a:latin typeface="Times"/>
                <a:ea typeface="Times"/>
                <a:cs typeface="Times"/>
                <a:sym typeface="Times"/>
              </a:rPr>
              <a:t>the</a:t>
            </a:r>
            <a:r>
              <a:rPr lang="en-US" sz="1100" dirty="0">
                <a:solidFill>
                  <a:srgbClr val="FF0000"/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  <a:r>
              <a:rPr lang="en-US" sz="1100" dirty="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Blockchain space and </a:t>
            </a:r>
            <a:r>
              <a:rPr lang="en-US" sz="1100" dirty="0">
                <a:solidFill>
                  <a:schemeClr val="tx1"/>
                </a:solidFill>
                <a:latin typeface="Times"/>
                <a:ea typeface="Times"/>
                <a:cs typeface="Times"/>
                <a:sym typeface="Times"/>
              </a:rPr>
              <a:t>has</a:t>
            </a:r>
            <a:r>
              <a:rPr lang="en-US" sz="1100" dirty="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 taught </a:t>
            </a:r>
            <a:r>
              <a:rPr lang="en-US" sz="1100" dirty="0">
                <a:solidFill>
                  <a:schemeClr val="tx1"/>
                </a:solidFill>
                <a:latin typeface="Times"/>
                <a:ea typeface="Times"/>
                <a:cs typeface="Times"/>
                <a:sym typeface="Times"/>
              </a:rPr>
              <a:t>over</a:t>
            </a:r>
            <a:r>
              <a:rPr lang="en-US" sz="1100" dirty="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 12,000 students spread in 148+ countries.</a:t>
            </a:r>
            <a:endParaRPr sz="1100" dirty="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100" u="sng" dirty="0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04" name="Shape 104"/>
          <p:cNvSpPr/>
          <p:nvPr/>
        </p:nvSpPr>
        <p:spPr>
          <a:xfrm>
            <a:off x="1565760" y="7386125"/>
            <a:ext cx="4776315" cy="787675"/>
          </a:xfrm>
          <a:prstGeom prst="rect">
            <a:avLst/>
          </a:prstGeom>
          <a:solidFill>
            <a:srgbClr val="F2F2F2">
              <a:alpha val="6666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 err="1">
                <a:solidFill>
                  <a:srgbClr val="2E75B5"/>
                </a:solidFill>
                <a:latin typeface="Times"/>
                <a:ea typeface="Times"/>
                <a:cs typeface="Times"/>
                <a:sym typeface="Times"/>
              </a:rPr>
              <a:t>Rohendra</a:t>
            </a:r>
            <a:r>
              <a:rPr lang="en-US" sz="1200" b="1" dirty="0">
                <a:solidFill>
                  <a:srgbClr val="2E75B5"/>
                </a:solidFill>
                <a:latin typeface="Times"/>
                <a:ea typeface="Times"/>
                <a:cs typeface="Times"/>
                <a:sym typeface="Times"/>
              </a:rPr>
              <a:t> Singh </a:t>
            </a:r>
            <a:r>
              <a:rPr lang="en-US" sz="1200" b="1" dirty="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( CTO )</a:t>
            </a:r>
            <a:endParaRPr sz="1200" b="1" dirty="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marL="0" marR="0" lvl="0" indent="0" algn="just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Programmer, Technologist, Developed SaaS based scalable products &amp;</a:t>
            </a:r>
            <a:r>
              <a:rPr lang="en-US" sz="1100" dirty="0">
                <a:solidFill>
                  <a:srgbClr val="FF0000"/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  <a:r>
              <a:rPr lang="en-US" sz="1100" dirty="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led a tech team of over 20 people. Ex-VP Engineering at </a:t>
            </a:r>
            <a:r>
              <a:rPr lang="en-US" sz="1100" dirty="0" err="1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Wegilant</a:t>
            </a:r>
            <a:r>
              <a:rPr lang="en-US" sz="1100" dirty="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 (</a:t>
            </a:r>
            <a:r>
              <a:rPr lang="en-US" sz="1100" dirty="0" err="1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Appvigil</a:t>
            </a:r>
            <a:r>
              <a:rPr lang="en-US" sz="1100" dirty="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).</a:t>
            </a:r>
            <a:endParaRPr sz="1100" dirty="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05" name="Shape 105"/>
          <p:cNvSpPr txBox="1"/>
          <p:nvPr/>
        </p:nvSpPr>
        <p:spPr>
          <a:xfrm>
            <a:off x="374612" y="4570134"/>
            <a:ext cx="260826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Blockchain Instructors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endParaRPr sz="3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1" name="Shape 11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-26504" y="-13248"/>
            <a:ext cx="7008406" cy="9919248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Shape 112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Shape 113"/>
          <p:cNvSpPr/>
          <p:nvPr/>
        </p:nvSpPr>
        <p:spPr>
          <a:xfrm>
            <a:off x="369111" y="502289"/>
            <a:ext cx="6034820" cy="7376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400" b="1" dirty="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400" b="1" dirty="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About CBE Certification </a:t>
            </a:r>
            <a:endParaRPr dirty="0"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The Certified Blockchain Expert is a skilled professional who understands and knows in-depth about Blockchain</a:t>
            </a:r>
            <a:r>
              <a:rPr lang="en-US" sz="1100" dirty="0">
                <a:solidFill>
                  <a:schemeClr val="tx1"/>
                </a:solidFill>
                <a:latin typeface="Times"/>
                <a:ea typeface="Times"/>
                <a:cs typeface="Times"/>
                <a:sym typeface="Times"/>
              </a:rPr>
              <a:t>, its working and </a:t>
            </a:r>
            <a:r>
              <a:rPr lang="en-US" sz="1100" dirty="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uses the same knowledge to build Blockchain-based applications for enterprises and businesses. The CBE credential certifies individuals in the Blockchain discipline of Distributed Ledger Technology from a vendor-neutral perspective.</a:t>
            </a:r>
            <a:endParaRPr dirty="0"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Certified Blockchain Expert is an exhaustive training, lab &amp; exam based program aiming to provide with proof of knowledge of the certificate holder in Blockchain space. The technology is evolving </a:t>
            </a:r>
            <a:r>
              <a:rPr lang="en-US" sz="1100" dirty="0">
                <a:solidFill>
                  <a:schemeClr val="tx1"/>
                </a:solidFill>
                <a:latin typeface="Times"/>
                <a:ea typeface="Times"/>
                <a:cs typeface="Times"/>
                <a:sym typeface="Times"/>
              </a:rPr>
              <a:t>rapidly</a:t>
            </a:r>
            <a:r>
              <a:rPr lang="en-US" sz="1100" dirty="0">
                <a:solidFill>
                  <a:srgbClr val="FF0000"/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  <a:r>
              <a:rPr lang="en-US" sz="1100" dirty="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&amp; enabling businesses to build compelling solutions at a lesser cost. Enterprises are struggling to identify the right talent to deploy on the in-house Blockchain-based projects. </a:t>
            </a:r>
            <a:endParaRPr dirty="0"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The Objectives of CBE Credentials are</a:t>
            </a:r>
            <a:endParaRPr dirty="0"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marL="742950" marR="0" lvl="1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To establish and govern minimum standards for credentialing professional Blockchain expert </a:t>
            </a:r>
            <a:r>
              <a:rPr lang="en-US" sz="1100" b="0" i="0" u="none" strike="noStrike" cap="none" dirty="0">
                <a:solidFill>
                  <a:srgbClr val="FF0000"/>
                </a:solidFill>
                <a:latin typeface="Times"/>
                <a:ea typeface="Times"/>
                <a:cs typeface="Times"/>
                <a:sym typeface="Times"/>
              </a:rPr>
              <a:t>, </a:t>
            </a:r>
            <a:r>
              <a:rPr lang="en-US" sz="1100" b="0" i="0" u="none" strike="noStrike" cap="none" dirty="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as it specializes in enterprise development measures.</a:t>
            </a:r>
            <a:endParaRPr dirty="0"/>
          </a:p>
          <a:p>
            <a:pPr marL="742950" marR="0" lvl="1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To inform the public that credentialed individuals meet or exceed the minimum standards.</a:t>
            </a:r>
            <a:endParaRPr dirty="0"/>
          </a:p>
          <a:p>
            <a:pPr marL="742950" marR="0" lvl="1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To reinforce Blockchain expertise as a unique and self-regulating profession.</a:t>
            </a:r>
            <a:endParaRPr sz="1100" b="0" i="0" u="none" strike="noStrike" cap="none" dirty="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marL="628650" marR="0" lvl="1" indent="-1016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 dirty="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marL="628650" marR="0" lvl="1" indent="-1016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1" i="0" u="none" strike="noStrike" cap="none" dirty="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Who can go for this course?</a:t>
            </a:r>
            <a:endParaRPr dirty="0"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marL="742950" marR="0" lvl="1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All students who are keen to learn about Blockchain Technology and their use-cases.</a:t>
            </a:r>
            <a:endParaRPr dirty="0"/>
          </a:p>
          <a:p>
            <a:pPr marL="742950" marR="0" lvl="1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10+2 students from all the streams can go for this training and certification.</a:t>
            </a:r>
            <a:endParaRPr dirty="0"/>
          </a:p>
          <a:p>
            <a:pPr marL="742950" marR="0" lvl="1" indent="-215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 dirty="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marL="628650" marR="0" lvl="1" indent="-1016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1" i="0" u="none" strike="noStrike" cap="none" dirty="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Why students should go for our Blockchain Certification?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marL="742950" marR="0" lvl="1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Awareness about the latest technology.</a:t>
            </a:r>
            <a:endParaRPr dirty="0"/>
          </a:p>
          <a:p>
            <a:pPr marL="742950" marR="0" lvl="1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Career opportunities in the future.</a:t>
            </a:r>
            <a:endParaRPr dirty="0"/>
          </a:p>
          <a:p>
            <a:pPr marL="742950" marR="0" lvl="1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Can develop Blockchain based applications.</a:t>
            </a:r>
            <a:endParaRPr dirty="0"/>
          </a:p>
          <a:p>
            <a:pPr marL="742950" marR="0" lvl="1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It can increase their potential in getting hired easily in the near future.</a:t>
            </a:r>
            <a:endParaRPr dirty="0"/>
          </a:p>
          <a:p>
            <a:pPr marL="742950" marR="0" lvl="1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lang="en-US" sz="1100" b="0" i="0" u="none" strike="noStrike" cap="none" dirty="0">
                <a:solidFill>
                  <a:schemeClr val="tx1"/>
                </a:solidFill>
                <a:latin typeface="Times"/>
                <a:ea typeface="Times"/>
                <a:cs typeface="Times"/>
                <a:sym typeface="Times"/>
              </a:rPr>
              <a:t>Undertake Internships </a:t>
            </a:r>
            <a:r>
              <a:rPr lang="en-US" sz="1100" dirty="0">
                <a:solidFill>
                  <a:schemeClr val="tx1"/>
                </a:solidFill>
                <a:latin typeface="Times"/>
                <a:ea typeface="Times"/>
                <a:cs typeface="Times"/>
                <a:sym typeface="Times"/>
              </a:rPr>
              <a:t>on </a:t>
            </a:r>
            <a:r>
              <a:rPr lang="en-US" sz="1100" b="0" i="0" u="none" strike="noStrike" cap="none" dirty="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Blockchain based projects.</a:t>
            </a:r>
            <a:endParaRPr dirty="0"/>
          </a:p>
          <a:p>
            <a:pPr marL="742950" marR="0" lvl="1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Certified students names will be displayed on our website.</a:t>
            </a:r>
            <a:endParaRPr dirty="0"/>
          </a:p>
          <a:p>
            <a:pPr marL="742950" marR="0" lvl="1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lang="en-US" sz="1100" b="0" i="0" u="none" strike="noStrike" cap="none" dirty="0">
                <a:solidFill>
                  <a:schemeClr val="tx1"/>
                </a:solidFill>
                <a:latin typeface="Times"/>
                <a:ea typeface="Times"/>
                <a:cs typeface="Times"/>
                <a:sym typeface="Times"/>
              </a:rPr>
              <a:t>Can attach  </a:t>
            </a:r>
            <a:r>
              <a:rPr lang="en-US" sz="1100" b="0" i="0" u="none" strike="noStrike" cap="none" dirty="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their certified badge on various social media platforms like LinkedIn.</a:t>
            </a:r>
            <a:endParaRPr dirty="0"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endParaRPr sz="3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9" name="Shape 119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-26504" y="-13248"/>
            <a:ext cx="7008406" cy="9919248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Shape 120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Shape 121"/>
          <p:cNvSpPr txBox="1"/>
          <p:nvPr/>
        </p:nvSpPr>
        <p:spPr>
          <a:xfrm>
            <a:off x="355600" y="1223158"/>
            <a:ext cx="6235205" cy="9156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Benefits to the students after doing our Blockchain Certification</a:t>
            </a:r>
            <a:endParaRPr dirty="0"/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endParaRPr sz="1800" dirty="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marL="742950" marR="0" lvl="1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Free access to all the webinars conducted by </a:t>
            </a:r>
            <a:r>
              <a:rPr lang="en-US" sz="1100" b="0" i="0" u="none" strike="noStrike" cap="none" dirty="0">
                <a:solidFill>
                  <a:schemeClr val="tx1"/>
                </a:solidFill>
                <a:latin typeface="Times"/>
                <a:ea typeface="Times"/>
                <a:cs typeface="Times"/>
                <a:sym typeface="Times"/>
              </a:rPr>
              <a:t>The </a:t>
            </a:r>
            <a:r>
              <a:rPr lang="en-US" sz="1100" dirty="0">
                <a:solidFill>
                  <a:schemeClr val="tx1"/>
                </a:solidFill>
                <a:latin typeface="Times"/>
                <a:ea typeface="Times"/>
                <a:cs typeface="Times"/>
                <a:sym typeface="Times"/>
              </a:rPr>
              <a:t>Blockchain Council</a:t>
            </a:r>
          </a:p>
          <a:p>
            <a:pPr marL="742950" marR="0" lvl="1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Discount on all the Blockchain study material</a:t>
            </a:r>
            <a:r>
              <a:rPr lang="en-US" sz="1100" dirty="0">
                <a:solidFill>
                  <a:schemeClr val="tx1"/>
                </a:solidFill>
                <a:latin typeface="Times"/>
                <a:ea typeface="Times"/>
                <a:cs typeface="Times"/>
                <a:sym typeface="Times"/>
              </a:rPr>
              <a:t>s</a:t>
            </a:r>
            <a:r>
              <a:rPr lang="en-US" sz="1100" b="0" i="0" u="none" strike="noStrike" cap="none" dirty="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 provided, </a:t>
            </a:r>
            <a:r>
              <a:rPr lang="en-US" sz="1100" b="0" i="0" u="none" strike="noStrike" cap="none" dirty="0">
                <a:solidFill>
                  <a:schemeClr val="tx1"/>
                </a:solidFill>
                <a:latin typeface="Times"/>
                <a:ea typeface="Times"/>
                <a:cs typeface="Times"/>
                <a:sym typeface="Times"/>
              </a:rPr>
              <a:t>s</a:t>
            </a:r>
            <a:r>
              <a:rPr lang="en-US" sz="1100" b="0" i="0" u="none" strike="noStrike" cap="none" dirty="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uch as E-books.</a:t>
            </a:r>
            <a:endParaRPr dirty="0"/>
          </a:p>
          <a:p>
            <a:pPr marL="742950" marR="0" lvl="1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Free access to email training.</a:t>
            </a:r>
            <a:endParaRPr dirty="0"/>
          </a:p>
          <a:p>
            <a:pPr marL="742950" marR="0" lvl="1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Lifetime access to the certification training.</a:t>
            </a:r>
            <a:endParaRPr dirty="0"/>
          </a:p>
          <a:p>
            <a:pPr marL="742950" marR="0" lvl="1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Lifetime validity of the certificate issued by the Blockchain Council.</a:t>
            </a:r>
            <a:endParaRPr dirty="0"/>
          </a:p>
          <a:p>
            <a:pPr marL="742950" marR="0" lvl="1" indent="-1714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Benefits to the institution</a:t>
            </a:r>
            <a:endParaRPr dirty="0"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400" b="1" dirty="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marL="742950" marR="0" lvl="1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Three members of the organization will </a:t>
            </a:r>
            <a:r>
              <a:rPr lang="en-US" sz="1100" b="0" i="0" u="none" strike="noStrike" cap="none" dirty="0">
                <a:solidFill>
                  <a:schemeClr val="tx1"/>
                </a:solidFill>
                <a:latin typeface="Times"/>
                <a:ea typeface="Times"/>
                <a:cs typeface="Times"/>
                <a:sym typeface="Times"/>
              </a:rPr>
              <a:t>receive</a:t>
            </a:r>
            <a:r>
              <a:rPr lang="en-US" sz="1100" b="0" i="0" u="none" strike="noStrike" cap="none" dirty="0">
                <a:solidFill>
                  <a:srgbClr val="FF0000"/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  <a:r>
              <a:rPr lang="en-US" sz="1100" b="0" i="0" u="none" strike="noStrike" cap="none" dirty="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free training and certification. </a:t>
            </a:r>
            <a:endParaRPr dirty="0"/>
          </a:p>
          <a:p>
            <a:pPr marL="742950" marR="0" lvl="1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One year of free access to the council membership.</a:t>
            </a:r>
            <a:endParaRPr dirty="0"/>
          </a:p>
          <a:p>
            <a:pPr marL="742950" marR="0" lvl="1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Email training </a:t>
            </a:r>
            <a:endParaRPr dirty="0"/>
          </a:p>
          <a:p>
            <a:pPr marL="742950" marR="0" lvl="1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Names of Certified members will be displayed on our website.</a:t>
            </a:r>
            <a:endParaRPr dirty="0"/>
          </a:p>
          <a:p>
            <a:pPr marL="742950" marR="0" lvl="1" indent="-215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 dirty="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Requirements</a:t>
            </a:r>
            <a:endParaRPr dirty="0"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marL="742950" marR="0" lvl="1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Basic knowledge of Computer</a:t>
            </a:r>
            <a:endParaRPr dirty="0"/>
          </a:p>
          <a:p>
            <a:pPr marL="742950" marR="0" lvl="1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Must be motivated enough to learn Blockchain in-depth.</a:t>
            </a:r>
            <a:endParaRPr sz="1100" b="1" i="0" u="none" strike="noStrike" cap="none" dirty="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100" b="1" dirty="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Duration</a:t>
            </a:r>
            <a:endParaRPr dirty="0"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marL="628650" marR="0" lvl="1" indent="-1714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3-4 Hours of self-placed online training</a:t>
            </a:r>
            <a:endParaRPr sz="1100" b="0" i="0" u="none" strike="noStrike" cap="none" dirty="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marL="628650" marR="0" lvl="1" indent="-1714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1 hour for the exam</a:t>
            </a:r>
            <a:endParaRPr dirty="0"/>
          </a:p>
          <a:p>
            <a:pPr marL="628650" marR="0" lvl="1" indent="-1714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Training can be consumed as per candidate’s availability &amp; speed.</a:t>
            </a:r>
            <a:endParaRPr dirty="0"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100" b="1" dirty="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Venue</a:t>
            </a:r>
            <a:endParaRPr dirty="0"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marL="628650" marR="0" lvl="1" indent="-1714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lang="en-US" sz="1100" b="0" i="0" u="none" strike="noStrike" cap="none" dirty="0">
                <a:solidFill>
                  <a:schemeClr val="tx1"/>
                </a:solidFill>
                <a:latin typeface="Times"/>
                <a:ea typeface="Times"/>
                <a:cs typeface="Times"/>
                <a:sym typeface="Times"/>
              </a:rPr>
              <a:t>Online Training and Exam</a:t>
            </a:r>
            <a:endParaRPr lang="en-US" sz="1100" dirty="0">
              <a:solidFill>
                <a:schemeClr val="tx1"/>
              </a:solidFill>
              <a:latin typeface="Times"/>
              <a:ea typeface="Times"/>
              <a:cs typeface="Times"/>
              <a:sym typeface="Times"/>
            </a:endParaRPr>
          </a:p>
          <a:p>
            <a:pPr marL="628650" marR="0" lvl="1" indent="-1714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Training can be taken remotely</a:t>
            </a:r>
            <a:endParaRPr dirty="0"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100" b="1" dirty="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Examination</a:t>
            </a:r>
            <a:endParaRPr dirty="0"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marL="628650" marR="0" lvl="1" indent="-1714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lang="en-US" sz="1100" b="0" i="0" u="none" strike="noStrike" cap="none" dirty="0">
                <a:solidFill>
                  <a:schemeClr val="tx1"/>
                </a:solidFill>
                <a:latin typeface="Times"/>
                <a:ea typeface="Times"/>
                <a:cs typeface="Times"/>
                <a:sym typeface="Times"/>
              </a:rPr>
              <a:t>An online</a:t>
            </a:r>
            <a:r>
              <a:rPr lang="en-US" sz="1100" b="0" i="0" u="none" strike="noStrike" cap="none" dirty="0">
                <a:solidFill>
                  <a:srgbClr val="FF0000"/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  <a:r>
              <a:rPr lang="en-US" sz="1100" b="0" i="0" u="none" strike="noStrike" cap="none" dirty="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multiple choice exam of 100 marks followed by training.</a:t>
            </a:r>
            <a:endParaRPr dirty="0"/>
          </a:p>
          <a:p>
            <a:pPr marL="628650" marR="0" lvl="1" indent="-1714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You need to acquire 60+ marks to clear the exam.</a:t>
            </a:r>
            <a:endParaRPr dirty="0"/>
          </a:p>
          <a:p>
            <a:pPr marL="628650" marR="0" lvl="1" indent="-1714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If you fail, you can retake the exam after one day.</a:t>
            </a:r>
            <a:endParaRPr dirty="0"/>
          </a:p>
          <a:p>
            <a:pPr marL="628650" marR="0" lvl="1" indent="-1714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lang="en-US" sz="1100" b="0" i="0" u="none" strike="noStrike" cap="none" dirty="0">
                <a:solidFill>
                  <a:schemeClr val="tx1"/>
                </a:solidFill>
                <a:latin typeface="Times"/>
                <a:ea typeface="Times"/>
                <a:cs typeface="Times"/>
                <a:sym typeface="Times"/>
              </a:rPr>
              <a:t>You’re given only 3 attempts to clear the exam.</a:t>
            </a:r>
            <a:endParaRPr dirty="0">
              <a:solidFill>
                <a:schemeClr val="tx1"/>
              </a:solidFill>
            </a:endParaRPr>
          </a:p>
          <a:p>
            <a:pPr marL="628650" marR="0" lvl="1" indent="-1714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If you failed to acquire 60+ marks, Blockchain Council will provide you an extra attempts and assistance to clear the exam.</a:t>
            </a:r>
            <a:endParaRPr sz="1100" b="1" i="0" u="none" strike="noStrike" cap="none" dirty="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100" b="1" dirty="0">
              <a:solidFill>
                <a:srgbClr val="424242"/>
              </a:solidFill>
              <a:latin typeface="Times"/>
              <a:ea typeface="Times"/>
              <a:cs typeface="Times"/>
              <a:sym typeface="Times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100" b="1" dirty="0">
              <a:solidFill>
                <a:srgbClr val="424242"/>
              </a:solidFill>
              <a:latin typeface="Times"/>
              <a:ea typeface="Times"/>
              <a:cs typeface="Times"/>
              <a:sym typeface="Times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100" b="1" dirty="0">
              <a:solidFill>
                <a:srgbClr val="424242"/>
              </a:solidFill>
              <a:latin typeface="Times"/>
              <a:ea typeface="Times"/>
              <a:cs typeface="Times"/>
              <a:sym typeface="Times"/>
            </a:endParaRPr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dirty="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dirty="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dirty="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endParaRPr sz="1800" dirty="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endParaRPr sz="3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7" name="Shape 12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-26504" y="-13248"/>
            <a:ext cx="7008406" cy="9919248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Shape 128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Shape 129"/>
          <p:cNvSpPr/>
          <p:nvPr/>
        </p:nvSpPr>
        <p:spPr>
          <a:xfrm>
            <a:off x="364309" y="1030899"/>
            <a:ext cx="6240375" cy="9002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400" b="1" dirty="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Course Syllabus</a:t>
            </a:r>
            <a:endParaRPr dirty="0"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chemeClr val="tx1"/>
                </a:solidFill>
                <a:latin typeface="Times"/>
                <a:ea typeface="Times"/>
                <a:cs typeface="Times"/>
                <a:sym typeface="Times"/>
              </a:rPr>
              <a:t>On a broader level</a:t>
            </a:r>
            <a:r>
              <a:rPr lang="en-US" sz="1100" dirty="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, you will be attending the training which will cover </a:t>
            </a:r>
            <a:r>
              <a:rPr lang="en-US" sz="1100" dirty="0">
                <a:solidFill>
                  <a:srgbClr val="FF0000"/>
                </a:solidFill>
                <a:latin typeface="Times"/>
                <a:ea typeface="Times"/>
                <a:cs typeface="Times"/>
                <a:sym typeface="Times"/>
              </a:rPr>
              <a:t>/</a:t>
            </a:r>
            <a:r>
              <a:rPr lang="en-US" sz="1100" dirty="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the</a:t>
            </a:r>
            <a:r>
              <a:rPr lang="en-US" sz="1100" dirty="0">
                <a:solidFill>
                  <a:srgbClr val="FF0000"/>
                </a:solidFill>
                <a:latin typeface="Times"/>
                <a:ea typeface="Times"/>
                <a:cs typeface="Times"/>
                <a:sym typeface="Times"/>
              </a:rPr>
              <a:t>/</a:t>
            </a:r>
            <a:r>
              <a:rPr lang="en-US" sz="1100" dirty="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 following topics:</a:t>
            </a:r>
            <a:endParaRPr dirty="0"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marL="628650" marR="0" lvl="1" indent="-1714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Introduction</a:t>
            </a:r>
            <a:endParaRPr dirty="0"/>
          </a:p>
          <a:p>
            <a:pPr marL="628650" marR="0" lvl="1" indent="-1714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What is Blockchain in real life?</a:t>
            </a:r>
            <a:endParaRPr dirty="0"/>
          </a:p>
          <a:p>
            <a:pPr marL="628650" marR="0" lvl="1" indent="-1714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Why is Blockchain better than traditional technologies?</a:t>
            </a:r>
            <a:endParaRPr dirty="0"/>
          </a:p>
          <a:p>
            <a:pPr marL="628650" marR="0" lvl="1" indent="-1714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Benefits of using Blockchain Technology</a:t>
            </a:r>
            <a:endParaRPr dirty="0"/>
          </a:p>
          <a:p>
            <a:pPr marL="628650" marR="0" lvl="1" indent="-1016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 dirty="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marL="1085850" marR="0" lvl="2" indent="-1714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Provenance</a:t>
            </a:r>
            <a:endParaRPr dirty="0"/>
          </a:p>
          <a:p>
            <a:pPr marL="1085850" marR="0" lvl="2" indent="-1714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Consensus</a:t>
            </a:r>
            <a:endParaRPr dirty="0"/>
          </a:p>
          <a:p>
            <a:pPr marL="1085850" marR="0" lvl="2" indent="-1714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Security</a:t>
            </a:r>
            <a:endParaRPr dirty="0"/>
          </a:p>
          <a:p>
            <a:pPr marL="1085850" marR="0" lvl="2" indent="-1714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High Availability</a:t>
            </a:r>
            <a:endParaRPr dirty="0"/>
          </a:p>
          <a:p>
            <a:pPr marL="1085850" marR="0" lvl="2" indent="-1714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Finality</a:t>
            </a:r>
            <a:endParaRPr dirty="0"/>
          </a:p>
          <a:p>
            <a:pPr marL="1085850" marR="0" lvl="2" indent="-1714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Immutability</a:t>
            </a:r>
            <a:endParaRPr dirty="0"/>
          </a:p>
          <a:p>
            <a:pPr marL="1085850" marR="0" lvl="2" indent="-1016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 dirty="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marL="628650" marR="0" lvl="1" indent="-1714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Bitcoin &amp; Blockchain: What is the relation?</a:t>
            </a:r>
            <a:endParaRPr dirty="0"/>
          </a:p>
          <a:p>
            <a:pPr marL="628650" marR="0" lvl="1" indent="-1714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Ethereum &amp; Smart Contracts</a:t>
            </a:r>
            <a:endParaRPr dirty="0"/>
          </a:p>
          <a:p>
            <a:pPr marL="628650" marR="0" lvl="1" indent="-1714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Private vs Public Blockchain</a:t>
            </a:r>
            <a:endParaRPr dirty="0"/>
          </a:p>
          <a:p>
            <a:pPr marL="628650" marR="0" lvl="1" indent="-1714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Why is it called a P2P network?</a:t>
            </a:r>
            <a:endParaRPr dirty="0"/>
          </a:p>
          <a:p>
            <a:pPr marL="628650" marR="0" lvl="1" indent="-1714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Sample Transaction: How transaction gets executed &amp; distributed?</a:t>
            </a:r>
            <a:endParaRPr dirty="0"/>
          </a:p>
          <a:p>
            <a:pPr marL="628650" marR="0" lvl="1" indent="-1714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Consensus: How conflicts are being resolved?</a:t>
            </a:r>
            <a:endParaRPr dirty="0"/>
          </a:p>
          <a:p>
            <a:pPr marL="628650" marR="0" lvl="1" indent="-1714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When to Use a Blockchain &amp; when not?</a:t>
            </a:r>
            <a:endParaRPr dirty="0"/>
          </a:p>
          <a:p>
            <a:pPr marL="628650" marR="0" lvl="1" indent="-1714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What is Blockchain mining?</a:t>
            </a:r>
            <a:endParaRPr dirty="0"/>
          </a:p>
          <a:p>
            <a:pPr marL="628650" marR="0" lvl="1" indent="-1714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What are Miners? What does a Miner do?</a:t>
            </a:r>
            <a:endParaRPr dirty="0"/>
          </a:p>
          <a:p>
            <a:pPr marL="628650" marR="0" lvl="1" indent="-1714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Security: Why Blockchain is More Secure</a:t>
            </a:r>
            <a:endParaRPr dirty="0"/>
          </a:p>
          <a:p>
            <a:pPr marL="628650" marR="0" lvl="1" indent="-1714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Attacks: How Blockchain Can Be Hacked</a:t>
            </a:r>
            <a:endParaRPr dirty="0"/>
          </a:p>
          <a:p>
            <a:pPr marL="628650" marR="0" lvl="1" indent="-1714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Private Blockchain: Can I setup my Own Blockchain</a:t>
            </a:r>
            <a:endParaRPr dirty="0"/>
          </a:p>
          <a:p>
            <a:pPr marL="628650" marR="0" lvl="1" indent="-1714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What are Some Different Blockchain Technologies?</a:t>
            </a:r>
            <a:endParaRPr dirty="0"/>
          </a:p>
          <a:p>
            <a:pPr marL="628650" marR="0" lvl="1" indent="-1016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 dirty="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marL="1085850" marR="0" lvl="2" indent="-1714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Ethereum</a:t>
            </a:r>
            <a:endParaRPr dirty="0"/>
          </a:p>
          <a:p>
            <a:pPr marL="1085850" marR="0" lvl="2" indent="-1714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MultiChain</a:t>
            </a:r>
            <a:endParaRPr dirty="0"/>
          </a:p>
          <a:p>
            <a:pPr marL="1085850" marR="0" lvl="2" indent="-1714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Hyperledger</a:t>
            </a:r>
            <a:endParaRPr dirty="0"/>
          </a:p>
          <a:p>
            <a:pPr marL="1085850" marR="0" lvl="2" indent="-1714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Stratis, etc.</a:t>
            </a:r>
            <a:endParaRPr dirty="0"/>
          </a:p>
          <a:p>
            <a:pPr marL="1085850" marR="0" lvl="2" indent="-825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1" i="0" u="none" strike="noStrike" cap="none" dirty="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marL="628650" marR="0" lvl="1" indent="-1714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Blockchain-as-a-Service</a:t>
            </a:r>
            <a:endParaRPr dirty="0"/>
          </a:p>
          <a:p>
            <a:pPr marL="628650" marR="0" lvl="1" indent="-1016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 dirty="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marL="1085850" marR="0" lvl="2" indent="-1714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Microsoft Azure</a:t>
            </a:r>
            <a:endParaRPr dirty="0"/>
          </a:p>
          <a:p>
            <a:pPr marL="1085850" marR="0" lvl="2" indent="-1714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IBM Bluemix</a:t>
            </a:r>
            <a:endParaRPr dirty="0"/>
          </a:p>
          <a:p>
            <a:pPr marL="1085850" marR="0" lvl="2" indent="-1016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 dirty="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marL="628650" marR="0" lvl="1" indent="-1714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Use Cases: Supply-chain</a:t>
            </a:r>
            <a:endParaRPr dirty="0"/>
          </a:p>
          <a:p>
            <a:pPr marL="628650" marR="0" lvl="1" indent="-1016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 dirty="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marL="1085850" marR="0" lvl="2" indent="-1714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Vendor Payment</a:t>
            </a:r>
            <a:endParaRPr dirty="0"/>
          </a:p>
          <a:p>
            <a:pPr marL="1085850" marR="0" lvl="2" indent="-1714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Inventory Management</a:t>
            </a:r>
            <a:endParaRPr dirty="0"/>
          </a:p>
          <a:p>
            <a:pPr marL="1085850" marR="0" lvl="2" indent="-1714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Asset Tracking</a:t>
            </a:r>
            <a:endParaRPr dirty="0"/>
          </a:p>
          <a:p>
            <a:pPr marL="1085850" marR="0" lvl="2" indent="-1714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Regulatory Audit &amp; Security</a:t>
            </a:r>
            <a:endParaRPr sz="1100" b="1" i="0" u="none" strike="noStrike" cap="none" dirty="0">
              <a:solidFill>
                <a:srgbClr val="424242"/>
              </a:solidFill>
              <a:latin typeface="Times"/>
              <a:ea typeface="Times"/>
              <a:cs typeface="Times"/>
              <a:sym typeface="Times"/>
            </a:endParaRPr>
          </a:p>
          <a:p>
            <a:pPr marL="1085850" marR="0" lvl="2" indent="-1016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 dirty="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400" b="1" dirty="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400" b="1" dirty="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endParaRPr sz="3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5" name="Shape 13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-26504" y="-13248"/>
            <a:ext cx="7008406" cy="9919248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Shape 136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7" name="Shape 137"/>
          <p:cNvGrpSpPr/>
          <p:nvPr/>
        </p:nvGrpSpPr>
        <p:grpSpPr>
          <a:xfrm>
            <a:off x="374469" y="1055822"/>
            <a:ext cx="6221506" cy="7908187"/>
            <a:chOff x="193038" y="1119322"/>
            <a:chExt cx="6402937" cy="7908187"/>
          </a:xfrm>
        </p:grpSpPr>
        <p:sp>
          <p:nvSpPr>
            <p:cNvPr id="138" name="Shape 138"/>
            <p:cNvSpPr/>
            <p:nvPr/>
          </p:nvSpPr>
          <p:spPr>
            <a:xfrm>
              <a:off x="193038" y="1119322"/>
              <a:ext cx="6402937" cy="43858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628650" marR="0" lvl="1" indent="-101600" algn="just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endParaRPr>
            </a:p>
            <a:p>
              <a:pPr marL="628650" marR="0" lvl="1" indent="-171450" algn="just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Char char="•"/>
              </a:pPr>
              <a:r>
                <a:rPr lang="en-US" sz="1100" b="0" i="0" u="none" strike="noStrike" cap="none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Use Cases: Manufacturing</a:t>
              </a:r>
              <a:endParaRPr/>
            </a:p>
            <a:p>
              <a:pPr marL="1085850" marR="0" lvl="2" indent="-171450" algn="just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Char char="•"/>
              </a:pPr>
              <a:r>
                <a:rPr lang="en-US" sz="1100" b="0" i="0" u="none" strike="noStrike" cap="none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Raw Material Tracking</a:t>
              </a:r>
              <a:endParaRPr/>
            </a:p>
            <a:p>
              <a:pPr marL="1085850" marR="0" lvl="2" indent="-171450" algn="just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Char char="•"/>
              </a:pPr>
              <a:r>
                <a:rPr lang="en-US" sz="1100" b="0" i="0" u="none" strike="noStrike" cap="none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Invoice &amp; Receipt Management</a:t>
              </a:r>
              <a:endParaRPr/>
            </a:p>
            <a:p>
              <a:pPr marL="1085850" marR="0" lvl="2" indent="-171450" algn="just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Char char="•"/>
              </a:pPr>
              <a:r>
                <a:rPr lang="en-US" sz="1100" b="0" i="0" u="none" strike="noStrike" cap="none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Production Tracking</a:t>
              </a:r>
              <a:endParaRPr/>
            </a:p>
            <a:p>
              <a:pPr marL="1085850" marR="0" lvl="2" indent="-171450" algn="just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Char char="•"/>
              </a:pPr>
              <a:r>
                <a:rPr lang="en-US" sz="1100" b="0" i="0" u="none" strike="noStrike" cap="none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Regulatory Audit &amp; Security</a:t>
              </a:r>
              <a:endParaRPr/>
            </a:p>
            <a:p>
              <a:pPr marL="1085850" marR="0" lvl="2" indent="-101600" algn="just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endParaRPr>
            </a:p>
            <a:p>
              <a:pPr marL="628650" marR="0" lvl="1" indent="-171450" algn="just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Char char="•"/>
              </a:pPr>
              <a:r>
                <a:rPr lang="en-US" sz="1100" b="0" i="0" u="none" strike="noStrike" cap="none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Use Cases: Healthcare Record Keeping</a:t>
              </a:r>
              <a:endParaRPr/>
            </a:p>
            <a:p>
              <a:pPr marL="1085850" marR="0" lvl="2" indent="-171450" algn="just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Char char="•"/>
              </a:pPr>
              <a:r>
                <a:rPr lang="en-US" sz="1100" b="0" i="0" u="none" strike="noStrike" cap="none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Health Record Management</a:t>
              </a:r>
              <a:endParaRPr/>
            </a:p>
            <a:p>
              <a:pPr marL="1085850" marR="0" lvl="2" indent="-171450" algn="just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Char char="•"/>
              </a:pPr>
              <a:r>
                <a:rPr lang="en-US" sz="1100" b="0" i="0" u="none" strike="noStrike" cap="none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Hospital Supply Tracking &amp; Tracing</a:t>
              </a:r>
              <a:endParaRPr/>
            </a:p>
            <a:p>
              <a:pPr marL="1085850" marR="0" lvl="2" indent="-171450" algn="just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Char char="•"/>
              </a:pPr>
              <a:r>
                <a:rPr lang="en-US" sz="1100" b="0" i="0" u="none" strike="noStrike" cap="none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Faster Claim Settlement</a:t>
              </a:r>
              <a:endParaRPr/>
            </a:p>
            <a:p>
              <a:pPr marL="1085850" marR="0" lvl="2" indent="-171450" algn="just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Char char="•"/>
              </a:pPr>
              <a:r>
                <a:rPr lang="en-US" sz="1100" b="0" i="0" u="none" strike="noStrike" cap="none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Administrative &amp; Regulatory Audit</a:t>
              </a:r>
              <a:endParaRPr/>
            </a:p>
            <a:p>
              <a:pPr marL="1085850" marR="0" lvl="2" indent="-171450" algn="just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Char char="•"/>
              </a:pPr>
              <a:r>
                <a:rPr lang="en-US" sz="1100" b="0" i="0" u="none" strike="noStrike" cap="none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Equipment tracking</a:t>
              </a:r>
              <a:endParaRPr/>
            </a:p>
            <a:p>
              <a:pPr marL="1085850" marR="0" lvl="2" indent="-171450" algn="just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Char char="•"/>
              </a:pPr>
              <a:r>
                <a:rPr lang="en-US" sz="1100" b="0" i="0" u="none" strike="noStrike" cap="none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Clinical Trials Record Keeping</a:t>
              </a:r>
              <a:endParaRPr/>
            </a:p>
            <a:p>
              <a:pPr marL="1085850" marR="0" lvl="2" indent="-101600" algn="just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endParaRPr>
            </a:p>
            <a:p>
              <a:pPr marL="628650" marR="0" lvl="1" indent="-171450" algn="just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Char char="•"/>
              </a:pPr>
              <a:r>
                <a:rPr lang="en-US" sz="1100" b="0" i="0" u="none" strike="noStrike" cap="none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Use Cases: Music</a:t>
              </a:r>
              <a:r>
                <a:rPr lang="en-US" sz="1100" b="0" i="0" u="none" strike="noStrike" cap="none">
                  <a:solidFill>
                    <a:schemeClr val="lt1"/>
                  </a:solidFill>
                  <a:latin typeface="Times"/>
                  <a:ea typeface="Times"/>
                  <a:cs typeface="Times"/>
                  <a:sym typeface="Times"/>
                </a:rPr>
                <a:t> </a:t>
              </a:r>
              <a:r>
                <a:rPr lang="en-US" sz="1100" b="0" i="0" u="none" strike="noStrike" cap="none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&amp; Entertainment Industry</a:t>
              </a:r>
              <a:endParaRPr/>
            </a:p>
            <a:p>
              <a:pPr marL="1085850" marR="0" lvl="2" indent="-171450" algn="just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Char char="•"/>
              </a:pPr>
              <a:r>
                <a:rPr lang="en-US" sz="1100" b="0" i="0" u="none" strike="noStrike" cap="none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Proof-of-Existence</a:t>
              </a:r>
              <a:endParaRPr/>
            </a:p>
            <a:p>
              <a:pPr marL="1085850" marR="0" lvl="2" indent="-171450" algn="just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Char char="•"/>
              </a:pPr>
              <a:r>
                <a:rPr lang="en-US" sz="1100" b="0" i="0" u="none" strike="noStrike" cap="none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Digital Copyright</a:t>
              </a:r>
              <a:endParaRPr/>
            </a:p>
            <a:p>
              <a:pPr marL="1085850" marR="0" lvl="2" indent="-171450" algn="just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Char char="•"/>
              </a:pPr>
              <a:r>
                <a:rPr lang="en-US" sz="1100" b="0" i="0" u="none" strike="noStrike" cap="none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Proof-of-Ownership</a:t>
              </a:r>
              <a:endParaRPr/>
            </a:p>
            <a:p>
              <a:pPr marL="0" marR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Sample Certificate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br>
                <a:rPr lang="en-US" sz="1400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</a:br>
              <a:endParaRPr sz="14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endParaRPr>
            </a:p>
            <a:p>
              <a:pPr marL="0" marR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pic>
          <p:nvPicPr>
            <p:cNvPr id="139" name="Shape 139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73724" y="5065345"/>
              <a:ext cx="5134707" cy="3962164"/>
            </a:xfrm>
            <a:prstGeom prst="rect">
              <a:avLst/>
            </a:prstGeom>
            <a:noFill/>
            <a:ln>
              <a:noFill/>
            </a:ln>
            <a:effectLst>
              <a:outerShdw blurRad="63500" sx="99000" sy="99000" algn="ctr" rotWithShape="0">
                <a:srgbClr val="000000"/>
              </a:outerShdw>
            </a:effectLst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endParaRPr sz="3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5" name="Shape 14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-26504" y="-13248"/>
            <a:ext cx="7008406" cy="9919248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Shape 146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Shape 147"/>
          <p:cNvSpPr/>
          <p:nvPr/>
        </p:nvSpPr>
        <p:spPr>
          <a:xfrm>
            <a:off x="355600" y="1213105"/>
            <a:ext cx="6240375" cy="6217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Commercials: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1" dirty="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Online Training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1" dirty="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Online training contains recorded training sessions of Instructors. In one-long stretch, a student can complete </a:t>
            </a:r>
            <a:r>
              <a:rPr lang="en-US" sz="1100" dirty="0">
                <a:solidFill>
                  <a:schemeClr val="tx1"/>
                </a:solidFill>
                <a:latin typeface="Times"/>
                <a:ea typeface="Times"/>
                <a:cs typeface="Times"/>
                <a:sym typeface="Times"/>
              </a:rPr>
              <a:t>the</a:t>
            </a:r>
            <a:r>
              <a:rPr lang="en-US" sz="1100" dirty="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 course in 3-4 hours. 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1" dirty="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dirty="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Cost – INR 6435/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100" b="1" dirty="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100" b="1" dirty="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100+enrollments (10% to the institute)</a:t>
            </a: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100" b="1" dirty="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200+enrollments(20% to the institute)</a:t>
            </a: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100" b="1" dirty="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500+enrolments(35%to </a:t>
            </a:r>
            <a:r>
              <a:rPr lang="en-US" sz="1100" b="1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the institute)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1" dirty="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1" dirty="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1" dirty="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1" dirty="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1" dirty="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1" dirty="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1" dirty="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1" dirty="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1" dirty="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1" dirty="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1" dirty="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1" dirty="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1" dirty="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1" dirty="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marL="171450" marR="0" lvl="0" indent="-101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1" dirty="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1" dirty="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1" dirty="0">
              <a:solidFill>
                <a:srgbClr val="424242"/>
              </a:solidFill>
              <a:latin typeface="Times"/>
              <a:ea typeface="Times"/>
              <a:cs typeface="Times"/>
              <a:sym typeface="Time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1" dirty="0">
              <a:solidFill>
                <a:srgbClr val="424242"/>
              </a:solidFill>
              <a:latin typeface="Times"/>
              <a:ea typeface="Times"/>
              <a:cs typeface="Times"/>
              <a:sym typeface="Time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1" dirty="0">
              <a:solidFill>
                <a:srgbClr val="424242"/>
              </a:solidFill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Shape 1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88900" y="0"/>
            <a:ext cx="7035800" cy="990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514</Words>
  <Application>Microsoft Macintosh PowerPoint</Application>
  <PresentationFormat>A4 Paper (210x297 mm)</PresentationFormat>
  <Paragraphs>199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Noto Sans Symbols</vt:lpstr>
      <vt:lpstr>Times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Toshendra Sharma</cp:lastModifiedBy>
  <cp:revision>16</cp:revision>
  <dcterms:modified xsi:type="dcterms:W3CDTF">2018-01-31T06:25:59Z</dcterms:modified>
</cp:coreProperties>
</file>